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6" r:id="rId3"/>
    <p:sldId id="258" r:id="rId4"/>
    <p:sldId id="260" r:id="rId5"/>
    <p:sldId id="261" r:id="rId6"/>
    <p:sldId id="266" r:id="rId7"/>
    <p:sldId id="267" r:id="rId8"/>
    <p:sldId id="268" r:id="rId9"/>
    <p:sldId id="269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5BA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5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011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620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114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499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42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7933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350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850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5899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373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215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888B8-8343-4F1B-AEAC-C58FCDD85460}" type="datetimeFigureOut">
              <a:rPr lang="ko-KR" altLang="en-US" smtClean="0"/>
              <a:t>2025-05-27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7723F-E5DB-4698-8808-976977DA1A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569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부제목 2">
            <a:extLst>
              <a:ext uri="{FF2B5EF4-FFF2-40B4-BE49-F238E27FC236}">
                <a16:creationId xmlns:a16="http://schemas.microsoft.com/office/drawing/2014/main" id="{C450DE0E-FBF9-447C-ADCA-D642F279C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598713"/>
            <a:ext cx="9144000" cy="196270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ko-KR" sz="2800" b="1" i="0" dirty="0">
                <a:solidFill>
                  <a:srgbClr val="202124"/>
                </a:solidFill>
                <a:effectLst/>
                <a:latin typeface="docs-Roboto"/>
              </a:rPr>
              <a:t>2025</a:t>
            </a:r>
            <a:r>
              <a:rPr lang="ko-KR" altLang="en-US" sz="2800" b="1" i="0" dirty="0">
                <a:solidFill>
                  <a:srgbClr val="202124"/>
                </a:solidFill>
                <a:effectLst/>
                <a:latin typeface="docs-Roboto"/>
              </a:rPr>
              <a:t>학년도 경희대학교 </a:t>
            </a:r>
            <a:r>
              <a:rPr lang="en-US" altLang="ko-KR" sz="2800" b="1" dirty="0">
                <a:solidFill>
                  <a:srgbClr val="202124"/>
                </a:solidFill>
                <a:latin typeface="docs-Roboto"/>
              </a:rPr>
              <a:t>ND-COSS </a:t>
            </a:r>
            <a:r>
              <a:rPr lang="ko-KR" altLang="en-US" sz="2800" b="1" i="0" dirty="0">
                <a:solidFill>
                  <a:srgbClr val="202124"/>
                </a:solidFill>
                <a:effectLst/>
                <a:latin typeface="docs-Roboto"/>
              </a:rPr>
              <a:t>공모전</a:t>
            </a:r>
            <a:endParaRPr lang="en-US" altLang="ko-KR" sz="2800" b="1" spc="75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4400" b="1" spc="7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제안서 제출양식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7E79AA0-BA55-43F3-873A-03965E1D6755}"/>
              </a:ext>
            </a:extLst>
          </p:cNvPr>
          <p:cNvSpPr/>
          <p:nvPr/>
        </p:nvSpPr>
        <p:spPr>
          <a:xfrm>
            <a:off x="6612467" y="253038"/>
            <a:ext cx="2365279" cy="441230"/>
          </a:xfrm>
          <a:prstGeom prst="rect">
            <a:avLst/>
          </a:prstGeom>
          <a:solidFill>
            <a:srgbClr val="005B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pc="-113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자료제출 시 삭제</a:t>
            </a:r>
          </a:p>
        </p:txBody>
      </p:sp>
    </p:spTree>
    <p:extLst>
      <p:ext uri="{BB962C8B-B14F-4D97-AF65-F5344CB8AC3E}">
        <p14:creationId xmlns:p14="http://schemas.microsoft.com/office/powerpoint/2010/main" val="3268262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>
            <a:extLst>
              <a:ext uri="{FF2B5EF4-FFF2-40B4-BE49-F238E27FC236}">
                <a16:creationId xmlns:a16="http://schemas.microsoft.com/office/drawing/2014/main" id="{1C03FED3-E595-4DEE-8C9E-D1941CECBB9B}"/>
              </a:ext>
            </a:extLst>
          </p:cNvPr>
          <p:cNvSpPr txBox="1">
            <a:spLocks/>
          </p:cNvSpPr>
          <p:nvPr/>
        </p:nvSpPr>
        <p:spPr>
          <a:xfrm>
            <a:off x="0" y="1206217"/>
            <a:ext cx="5935133" cy="994172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아이디어 제안서 작성 요령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79E39B-2338-4A7E-BDA0-A9795D76C182}"/>
              </a:ext>
            </a:extLst>
          </p:cNvPr>
          <p:cNvSpPr txBox="1"/>
          <p:nvPr/>
        </p:nvSpPr>
        <p:spPr>
          <a:xfrm>
            <a:off x="1" y="2815114"/>
            <a:ext cx="9144000" cy="2702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ko-KR" sz="16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※ </a:t>
            </a:r>
            <a:r>
              <a:rPr lang="ko-KR" altLang="en-US" sz="16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작성요령</a:t>
            </a:r>
          </a:p>
          <a:p>
            <a:pPr marL="171450" indent="-171450" algn="l">
              <a:lnSpc>
                <a:spcPct val="120000"/>
              </a:lnSpc>
              <a:buFont typeface="맑은 고딕" panose="020B0503020000020004" pitchFamily="50" charset="-127"/>
              <a:buChar char="-"/>
            </a:pP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제안서 양식에 있는 </a:t>
            </a:r>
            <a:r>
              <a:rPr lang="ko-KR" altLang="en-US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배경</a:t>
            </a:r>
            <a:r>
              <a:rPr lang="en-US" altLang="ko-KR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 및 컨텐츠의 구조</a:t>
            </a:r>
            <a:r>
              <a:rPr lang="en-US" altLang="ko-KR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구현 방법</a:t>
            </a:r>
            <a:r>
              <a:rPr lang="en-US" altLang="ko-KR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도면</a:t>
            </a:r>
            <a:r>
              <a:rPr lang="en-US" altLang="ko-KR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 및 활용방안</a:t>
            </a:r>
            <a:r>
              <a:rPr lang="ko-KR" altLang="en-US" sz="14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필수로 작성하고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추가적인 설명은 자유롭게 기술</a:t>
            </a:r>
            <a:endParaRPr lang="en-US" altLang="ko-KR" sz="14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algn="l">
              <a:lnSpc>
                <a:spcPct val="120000"/>
              </a:lnSpc>
              <a:buFont typeface="맑은 고딕" panose="020B0503020000020004" pitchFamily="50" charset="-127"/>
              <a:buChar char="-"/>
            </a:pP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10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페이지 내외로 작성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제안서 양식의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1~2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페이지는 삭제 후 제출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 algn="l">
              <a:lnSpc>
                <a:spcPct val="120000"/>
              </a:lnSpc>
              <a:buFont typeface="맑은 고딕" panose="020B0503020000020004" pitchFamily="50" charset="-127"/>
              <a:buChar char="-"/>
            </a:pP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사진 등 어떤 것이라도 자료를 인용하였을 경우 반드시 출처 명기</a:t>
            </a:r>
            <a:endParaRPr lang="en-US" altLang="ko-KR" sz="14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algn="l">
              <a:lnSpc>
                <a:spcPct val="120000"/>
              </a:lnSpc>
              <a:buFont typeface="맑은 고딕" panose="020B0503020000020004" pitchFamily="50" charset="-127"/>
              <a:buChar char="-"/>
            </a:pP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자료 내 특정폰트를 사용하였을 경우 폰트파일을 포함하여 제출 </a:t>
            </a:r>
            <a:endParaRPr lang="en-US" altLang="ko-KR" sz="14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algn="l">
              <a:lnSpc>
                <a:spcPct val="120000"/>
              </a:lnSpc>
              <a:buFont typeface="맑은 고딕" panose="020B0503020000020004" pitchFamily="50" charset="-127"/>
              <a:buChar char="-"/>
            </a:pP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저장형식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PPT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또는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제출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(PDF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제출 권장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 algn="l">
              <a:lnSpc>
                <a:spcPct val="120000"/>
              </a:lnSpc>
              <a:buFont typeface="맑은 고딕" panose="020B0503020000020004" pitchFamily="50" charset="-127"/>
              <a:buChar char="-"/>
            </a:pP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제목 예시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[</a:t>
            </a:r>
            <a:r>
              <a:rPr lang="ko-KR" altLang="en-US" sz="1400" dirty="0">
                <a:solidFill>
                  <a:srgbClr val="202124"/>
                </a:solidFill>
                <a:latin typeface="docs-Roboto"/>
              </a:rPr>
              <a:t>차세대 디스플레이 활용과 기술 제안 공모전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설계제안서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4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팀명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4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2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(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 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[</a:t>
            </a:r>
            <a:r>
              <a:rPr lang="ko-KR" altLang="en-US" sz="1400" dirty="0">
                <a:solidFill>
                  <a:srgbClr val="202124"/>
                </a:solidFill>
                <a:latin typeface="docs-Roboto"/>
              </a:rPr>
              <a:t>차세대 디스플레이 활용과 기술 제안 공모전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설계제안서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디플레이</a:t>
            </a:r>
            <a:r>
              <a:rPr lang="en-US" altLang="ko-KR" sz="14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4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sz="16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8F83066-3BE0-47D0-8CB8-4411F1CEC4E1}"/>
              </a:ext>
            </a:extLst>
          </p:cNvPr>
          <p:cNvSpPr/>
          <p:nvPr/>
        </p:nvSpPr>
        <p:spPr>
          <a:xfrm>
            <a:off x="6612467" y="253038"/>
            <a:ext cx="2365279" cy="441230"/>
          </a:xfrm>
          <a:prstGeom prst="rect">
            <a:avLst/>
          </a:prstGeom>
          <a:solidFill>
            <a:srgbClr val="005B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pc="-113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자료제출 시 삭제</a:t>
            </a:r>
          </a:p>
        </p:txBody>
      </p:sp>
    </p:spTree>
    <p:extLst>
      <p:ext uri="{BB962C8B-B14F-4D97-AF65-F5344CB8AC3E}">
        <p14:creationId xmlns:p14="http://schemas.microsoft.com/office/powerpoint/2010/main" val="3805941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>
            <a:extLst>
              <a:ext uri="{FF2B5EF4-FFF2-40B4-BE49-F238E27FC236}">
                <a16:creationId xmlns:a16="http://schemas.microsoft.com/office/drawing/2014/main" id="{1C03FED3-E595-4DEE-8C9E-D1941CECBB9B}"/>
              </a:ext>
            </a:extLst>
          </p:cNvPr>
          <p:cNvSpPr txBox="1">
            <a:spLocks/>
          </p:cNvSpPr>
          <p:nvPr/>
        </p:nvSpPr>
        <p:spPr>
          <a:xfrm>
            <a:off x="-1" y="2066039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제안 제목</a:t>
            </a:r>
          </a:p>
        </p:txBody>
      </p:sp>
      <p:graphicFrame>
        <p:nvGraphicFramePr>
          <p:cNvPr id="2" name="표 4">
            <a:extLst>
              <a:ext uri="{FF2B5EF4-FFF2-40B4-BE49-F238E27FC236}">
                <a16:creationId xmlns:a16="http://schemas.microsoft.com/office/drawing/2014/main" id="{8A05C57C-875A-456B-A42F-84DFFA3A99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201587"/>
              </p:ext>
            </p:extLst>
          </p:nvPr>
        </p:nvGraphicFramePr>
        <p:xfrm>
          <a:off x="4572000" y="4748781"/>
          <a:ext cx="4454526" cy="19853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5146">
                  <a:extLst>
                    <a:ext uri="{9D8B030D-6E8A-4147-A177-3AD203B41FA5}">
                      <a16:colId xmlns:a16="http://schemas.microsoft.com/office/drawing/2014/main" val="50884727"/>
                    </a:ext>
                  </a:extLst>
                </a:gridCol>
                <a:gridCol w="3209380">
                  <a:extLst>
                    <a:ext uri="{9D8B030D-6E8A-4147-A177-3AD203B41FA5}">
                      <a16:colId xmlns:a16="http://schemas.microsoft.com/office/drawing/2014/main" val="4120930700"/>
                    </a:ext>
                  </a:extLst>
                </a:gridCol>
              </a:tblGrid>
              <a:tr h="36785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/>
                        <a:t>참가부문</a:t>
                      </a: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□ </a:t>
                      </a:r>
                      <a:r>
                        <a:rPr lang="en-US" altLang="ko-KR" sz="1200" dirty="0"/>
                        <a:t>Life       </a:t>
                      </a:r>
                      <a:r>
                        <a:rPr lang="ko-KR" altLang="en-US" sz="1200" dirty="0"/>
                        <a:t>□ </a:t>
                      </a:r>
                      <a:r>
                        <a:rPr lang="en-US" altLang="ko-KR" sz="1200" dirty="0"/>
                        <a:t>Tech</a:t>
                      </a:r>
                      <a:endParaRPr lang="ko-KR" altLang="en-US" sz="1200" dirty="0"/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645960"/>
                  </a:ext>
                </a:extLst>
              </a:tr>
              <a:tr h="36785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/>
                        <a:t>팀 명</a:t>
                      </a: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dirty="0"/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0595894"/>
                  </a:ext>
                </a:extLst>
              </a:tr>
              <a:tr h="51398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/>
                        <a:t>기 출품 여부</a:t>
                      </a: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□ 아이디어를 처음 제출합니다</a:t>
                      </a:r>
                      <a:r>
                        <a:rPr lang="en-US" altLang="ko-KR" sz="1200" dirty="0"/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□ 출품한 적이 있습니다</a:t>
                      </a:r>
                      <a:r>
                        <a:rPr lang="en-US" altLang="ko-KR" sz="1200" dirty="0"/>
                        <a:t>.</a:t>
                      </a:r>
                      <a:endParaRPr lang="ko-KR" altLang="en-US" sz="1200" dirty="0"/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2943852"/>
                  </a:ext>
                </a:extLst>
              </a:tr>
              <a:tr h="36785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/>
                        <a:t>팀장 이름</a:t>
                      </a: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dirty="0"/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422469"/>
                  </a:ext>
                </a:extLst>
              </a:tr>
              <a:tr h="36785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/>
                        <a:t>팀원 이름</a:t>
                      </a:r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dirty="0"/>
                    </a:p>
                  </a:txBody>
                  <a:tcPr marL="68580" marR="685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2361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587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id="{7BD55FCB-9582-4EF3-8521-BEC7B331A347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아이디어 배경</a:t>
            </a: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3718D95D-10AB-4B77-A47A-729CC5EF4ACA}"/>
              </a:ext>
            </a:extLst>
          </p:cNvPr>
          <p:cNvSpPr txBox="1">
            <a:spLocks/>
          </p:cNvSpPr>
          <p:nvPr/>
        </p:nvSpPr>
        <p:spPr>
          <a:xfrm>
            <a:off x="-1" y="993897"/>
            <a:ext cx="9144001" cy="330078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아이디어 제안 배경 </a:t>
            </a:r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시장환경</a:t>
            </a:r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문제점</a:t>
            </a:r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설문조사 등의 필요성</a:t>
            </a:r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lang="ko-KR" altLang="en-US" sz="1600" b="1" spc="-225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5304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C5B205A9-819C-43DD-8385-A225964C1EE1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제품 및 컨텐츠 개요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E8FAEF9-BB80-429A-A0ED-977CC982F7E2}"/>
              </a:ext>
            </a:extLst>
          </p:cNvPr>
          <p:cNvSpPr txBox="1">
            <a:spLocks/>
          </p:cNvSpPr>
          <p:nvPr/>
        </p:nvSpPr>
        <p:spPr>
          <a:xfrm>
            <a:off x="-1" y="993897"/>
            <a:ext cx="9144001" cy="330078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제품 및 컨텐츠의 주요 기능과 사용 시나리오 작성</a:t>
            </a:r>
          </a:p>
        </p:txBody>
      </p:sp>
    </p:spTree>
    <p:extLst>
      <p:ext uri="{BB962C8B-B14F-4D97-AF65-F5344CB8AC3E}">
        <p14:creationId xmlns:p14="http://schemas.microsoft.com/office/powerpoint/2010/main" val="1703809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C5B205A9-819C-43DD-8385-A225964C1EE1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제품 및 컨텐츠의 구조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E8FAEF9-BB80-429A-A0ED-977CC982F7E2}"/>
              </a:ext>
            </a:extLst>
          </p:cNvPr>
          <p:cNvSpPr txBox="1">
            <a:spLocks/>
          </p:cNvSpPr>
          <p:nvPr/>
        </p:nvSpPr>
        <p:spPr>
          <a:xfrm>
            <a:off x="-1" y="993897"/>
            <a:ext cx="9144001" cy="330078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제품 디자인</a:t>
            </a:r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컨셉 등</a:t>
            </a:r>
          </a:p>
        </p:txBody>
      </p:sp>
    </p:spTree>
    <p:extLst>
      <p:ext uri="{BB962C8B-B14F-4D97-AF65-F5344CB8AC3E}">
        <p14:creationId xmlns:p14="http://schemas.microsoft.com/office/powerpoint/2010/main" val="3462401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C5B205A9-819C-43DD-8385-A225964C1EE1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구현 방법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9B7E5C-1E65-4432-B28D-2488EC722427}"/>
              </a:ext>
            </a:extLst>
          </p:cNvPr>
          <p:cNvSpPr txBox="1"/>
          <p:nvPr/>
        </p:nvSpPr>
        <p:spPr>
          <a:xfrm>
            <a:off x="0" y="83527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500" b="1" dirty="0">
                <a:latin typeface="+mn-ea"/>
              </a:rPr>
              <a:t>어떻게 아이디어를 구현할지 설명</a:t>
            </a:r>
            <a:r>
              <a:rPr lang="en-US" altLang="ko-KR" sz="1500" b="1" dirty="0">
                <a:latin typeface="+mn-ea"/>
              </a:rPr>
              <a:t>, </a:t>
            </a:r>
            <a:r>
              <a:rPr lang="ko-KR" altLang="en-US" sz="1500" b="1" dirty="0">
                <a:latin typeface="+mn-ea"/>
              </a:rPr>
              <a:t>구현을 위해 필요한 기술</a:t>
            </a:r>
          </a:p>
          <a:p>
            <a:pPr marL="285750" indent="-285750">
              <a:buFontTx/>
              <a:buChar char="-"/>
            </a:pPr>
            <a:r>
              <a:rPr lang="ko-KR" altLang="en-US" sz="1500" b="1" dirty="0">
                <a:latin typeface="+mn-ea"/>
              </a:rPr>
              <a:t>예시와 별개로</a:t>
            </a:r>
            <a:r>
              <a:rPr lang="en-US" altLang="ko-KR" sz="1500" b="1" dirty="0">
                <a:latin typeface="+mn-ea"/>
              </a:rPr>
              <a:t>, </a:t>
            </a:r>
            <a:r>
              <a:rPr lang="ko-KR" altLang="en-US" sz="1500" b="1" dirty="0">
                <a:solidFill>
                  <a:srgbClr val="0000FF"/>
                </a:solidFill>
                <a:latin typeface="+mn-ea"/>
              </a:rPr>
              <a:t>도면 및 재료</a:t>
            </a:r>
            <a:r>
              <a:rPr lang="en-US" altLang="ko-KR" sz="15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500" b="1" dirty="0">
                <a:solidFill>
                  <a:srgbClr val="0000FF"/>
                </a:solidFill>
                <a:latin typeface="+mn-ea"/>
              </a:rPr>
              <a:t>비용에 대한 내용</a:t>
            </a:r>
            <a:r>
              <a:rPr lang="ko-KR" altLang="en-US" sz="1500" b="1" dirty="0">
                <a:latin typeface="+mn-ea"/>
              </a:rPr>
              <a:t>을 추가하여 시제품 제작 가능성을 보여 주어야함</a:t>
            </a:r>
            <a:r>
              <a:rPr lang="en-US" altLang="ko-KR" sz="1500" b="1" dirty="0">
                <a:latin typeface="+mn-ea"/>
              </a:rPr>
              <a:t>.</a:t>
            </a:r>
          </a:p>
          <a:p>
            <a:r>
              <a:rPr lang="en-US" altLang="ko-KR" sz="1500" b="1" dirty="0">
                <a:latin typeface="+mn-ea"/>
              </a:rPr>
              <a:t>    (</a:t>
            </a:r>
            <a:r>
              <a:rPr lang="ko-KR" altLang="en-US" sz="1500" b="1" dirty="0">
                <a:latin typeface="+mn-ea"/>
              </a:rPr>
              <a:t>본 공모전은 최종적으로 시제품을 제작하여 구현하는 공모전임</a:t>
            </a:r>
            <a:r>
              <a:rPr lang="en-US" altLang="ko-KR" sz="1500" b="1" dirty="0">
                <a:latin typeface="+mn-ea"/>
              </a:rPr>
              <a:t>)</a:t>
            </a:r>
            <a:endParaRPr lang="ko-KR" altLang="en-US" sz="15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95864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C5B205A9-819C-43DD-8385-A225964C1EE1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기대효과 및 활용 방안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E8FAEF9-BB80-429A-A0ED-977CC982F7E2}"/>
              </a:ext>
            </a:extLst>
          </p:cNvPr>
          <p:cNvSpPr txBox="1">
            <a:spLocks/>
          </p:cNvSpPr>
          <p:nvPr/>
        </p:nvSpPr>
        <p:spPr>
          <a:xfrm>
            <a:off x="-1" y="993897"/>
            <a:ext cx="9144001" cy="330078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아이디어를 구현했을 때의 효과 및 적절한 활용의 예</a:t>
            </a:r>
          </a:p>
        </p:txBody>
      </p:sp>
    </p:spTree>
    <p:extLst>
      <p:ext uri="{BB962C8B-B14F-4D97-AF65-F5344CB8AC3E}">
        <p14:creationId xmlns:p14="http://schemas.microsoft.com/office/powerpoint/2010/main" val="700369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C5B205A9-819C-43DD-8385-A225964C1EE1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기타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E8FAEF9-BB80-429A-A0ED-977CC982F7E2}"/>
              </a:ext>
            </a:extLst>
          </p:cNvPr>
          <p:cNvSpPr txBox="1">
            <a:spLocks/>
          </p:cNvSpPr>
          <p:nvPr/>
        </p:nvSpPr>
        <p:spPr>
          <a:xfrm>
            <a:off x="-1" y="993897"/>
            <a:ext cx="9144001" cy="330078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추가 설명해야 할 부분 자유롭게 기술</a:t>
            </a:r>
          </a:p>
        </p:txBody>
      </p:sp>
    </p:spTree>
    <p:extLst>
      <p:ext uri="{BB962C8B-B14F-4D97-AF65-F5344CB8AC3E}">
        <p14:creationId xmlns:p14="http://schemas.microsoft.com/office/powerpoint/2010/main" val="4194724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C5B205A9-819C-43DD-8385-A225964C1EE1}"/>
              </a:ext>
            </a:extLst>
          </p:cNvPr>
          <p:cNvSpPr txBox="1">
            <a:spLocks/>
          </p:cNvSpPr>
          <p:nvPr/>
        </p:nvSpPr>
        <p:spPr>
          <a:xfrm>
            <a:off x="-1" y="-275"/>
            <a:ext cx="9144001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7. </a:t>
            </a:r>
            <a:r>
              <a:rPr lang="ko-KR" altLang="en-US" sz="44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참고 자료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E8FAEF9-BB80-429A-A0ED-977CC982F7E2}"/>
              </a:ext>
            </a:extLst>
          </p:cNvPr>
          <p:cNvSpPr txBox="1">
            <a:spLocks/>
          </p:cNvSpPr>
          <p:nvPr/>
        </p:nvSpPr>
        <p:spPr>
          <a:xfrm>
            <a:off x="-1" y="993897"/>
            <a:ext cx="9144001" cy="330078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lang="ko-KR" altLang="en-US" sz="1600" b="1" spc="-225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자료를 인용하였을 경우 작성</a:t>
            </a:r>
          </a:p>
        </p:txBody>
      </p:sp>
    </p:spTree>
    <p:extLst>
      <p:ext uri="{BB962C8B-B14F-4D97-AF65-F5344CB8AC3E}">
        <p14:creationId xmlns:p14="http://schemas.microsoft.com/office/powerpoint/2010/main" val="11405184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399</TotalTime>
  <Words>274</Words>
  <Application>Microsoft Office PowerPoint</Application>
  <PresentationFormat>화면 슬라이드 쇼(4:3)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docs-Roboto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Steve Yeon Gon Mo</cp:lastModifiedBy>
  <cp:revision>54</cp:revision>
  <dcterms:created xsi:type="dcterms:W3CDTF">2024-09-04T06:59:21Z</dcterms:created>
  <dcterms:modified xsi:type="dcterms:W3CDTF">2025-05-27T02:10:02Z</dcterms:modified>
</cp:coreProperties>
</file>